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0" r:id="rId6"/>
    <p:sldId id="264" r:id="rId7"/>
    <p:sldId id="261" r:id="rId8"/>
    <p:sldId id="263" r:id="rId9"/>
    <p:sldId id="269" r:id="rId10"/>
    <p:sldId id="270" r:id="rId11"/>
    <p:sldId id="271" r:id="rId12"/>
    <p:sldId id="272" r:id="rId13"/>
    <p:sldId id="273" r:id="rId14"/>
    <p:sldId id="274" r:id="rId15"/>
    <p:sldId id="266" r:id="rId16"/>
    <p:sldId id="267" r:id="rId17"/>
    <p:sldId id="268" r:id="rId18"/>
    <p:sldId id="265" r:id="rId1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5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17.6.2017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17.6.2017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17.6.2017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17.6.2017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17.6.2017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17.6.2017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17.6.2017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17.6.2017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17.6.2017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17.6.2017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17.6.2017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2AF66-0BE7-423D-A1D1-0E9F1936AD3A}" type="datetimeFigureOut">
              <a:rPr lang="fi-FI" smtClean="0"/>
              <a:t>17.6.2017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SYo-35bhJYQ" TargetMode="External"/><Relationship Id="rId4" Type="http://schemas.openxmlformats.org/officeDocument/2006/relationships/hyperlink" Target="https://youtu.be/SYo-35bhJYQ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WVeezM-1Li0" TargetMode="External"/><Relationship Id="rId4" Type="http://schemas.openxmlformats.org/officeDocument/2006/relationships/hyperlink" Target="https://youtu.be/WVeezM-1Li0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SE_HFKYStiY" TargetMode="External"/><Relationship Id="rId4" Type="http://schemas.openxmlformats.org/officeDocument/2006/relationships/hyperlink" Target="https://youtu.be/SE_HFKYStiY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xIOwV5PpnN8" TargetMode="External"/><Relationship Id="rId4" Type="http://schemas.openxmlformats.org/officeDocument/2006/relationships/hyperlink" Target="https://youtu.be/xIOwV5PpnN8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5v7rbwV4fPY" TargetMode="External"/><Relationship Id="rId4" Type="http://schemas.openxmlformats.org/officeDocument/2006/relationships/hyperlink" Target="https://youtu.be/5v7rbwV4fPY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uTRSg2rYlJA" TargetMode="External"/><Relationship Id="rId4" Type="http://schemas.openxmlformats.org/officeDocument/2006/relationships/hyperlink" Target="https://youtu.be/uTRSg2rYlJA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74UeVhBJVuc" TargetMode="External"/><Relationship Id="rId4" Type="http://schemas.openxmlformats.org/officeDocument/2006/relationships/hyperlink" Target="https://youtu.be/74UeVhBJVuc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SbrB1YAd0U" TargetMode="External"/><Relationship Id="rId4" Type="http://schemas.openxmlformats.org/officeDocument/2006/relationships/hyperlink" Target="https://youtu.be/TSbrB1YAd0U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9-76NWz8Eh0" TargetMode="External"/><Relationship Id="rId4" Type="http://schemas.openxmlformats.org/officeDocument/2006/relationships/hyperlink" Target="https://youtu.be/9-76NWz8Eh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Revontulivideoista - </a:t>
            </a:r>
            <a:br>
              <a:rPr lang="fi-FI" dirty="0"/>
            </a:br>
            <a:r>
              <a:rPr lang="fi-FI" dirty="0"/>
              <a:t>Ilmakehätapaaminen 20	17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matias.takala@iki.fi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615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Ensimmäisen kerran tositoimissa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/>
          <a:lstStyle/>
          <a:p>
            <a:r>
              <a:rPr lang="fi-FI" dirty="0"/>
              <a:t>Muuten aika tavanomaista aktiivisuutta</a:t>
            </a:r>
          </a:p>
        </p:txBody>
      </p:sp>
      <p:pic>
        <p:nvPicPr>
          <p:cNvPr id="4" name="SYo-35bhJYQ">
            <a:hlinkClick r:id="" action="ppaction://media"/>
            <a:extLst>
              <a:ext uri="{FF2B5EF4-FFF2-40B4-BE49-F238E27FC236}">
                <a16:creationId xmlns:a16="http://schemas.microsoft.com/office/drawing/2014/main" xmlns="" id="{27A04123-2E47-43F7-92EF-2D8400C5625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39652" y="1772816"/>
            <a:ext cx="6264696" cy="469852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52641" y="6488668"/>
            <a:ext cx="3038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hlinkClick r:id="rId4"/>
              </a:rPr>
              <a:t>https://youtu.be/SYo-35bhJYQ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13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Sodankylä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8194" name="Picture 2" descr="C:\Users\takalam\Desktop\antenni_v2.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784"/>
            <a:ext cx="7637908" cy="5087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924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192" y="23581"/>
            <a:ext cx="8229600" cy="1143000"/>
          </a:xfrm>
        </p:spPr>
        <p:txBody>
          <a:bodyPr/>
          <a:lstStyle/>
          <a:p>
            <a:r>
              <a:rPr lang="fi-FI" dirty="0"/>
              <a:t>Sodankylä II</a:t>
            </a:r>
          </a:p>
        </p:txBody>
      </p:sp>
      <p:pic>
        <p:nvPicPr>
          <p:cNvPr id="5" name="WVeezM-1Li0">
            <a:hlinkClick r:id="" action="ppaction://media"/>
            <a:extLst>
              <a:ext uri="{FF2B5EF4-FFF2-40B4-BE49-F238E27FC236}">
                <a16:creationId xmlns:a16="http://schemas.microsoft.com/office/drawing/2014/main" xmlns="" id="{0AF9A1AB-BD60-4F35-B0FE-B67DFC57D350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71600" y="1052736"/>
            <a:ext cx="7056784" cy="529258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203848" y="6345324"/>
            <a:ext cx="31336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hlinkClick r:id="rId4"/>
              </a:rPr>
              <a:t>https://youtu.be/WVeezM-1Li0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120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Sodankylä III</a:t>
            </a:r>
          </a:p>
        </p:txBody>
      </p:sp>
      <p:pic>
        <p:nvPicPr>
          <p:cNvPr id="6" name="SE_HFKYStiY">
            <a:hlinkClick r:id="" action="ppaction://media"/>
            <a:extLst>
              <a:ext uri="{FF2B5EF4-FFF2-40B4-BE49-F238E27FC236}">
                <a16:creationId xmlns:a16="http://schemas.microsoft.com/office/drawing/2014/main" xmlns="" id="{EB380863-F04C-4958-843C-3AD9D6E86E33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87624" y="1268760"/>
            <a:ext cx="6842546" cy="513191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73000" y="6400670"/>
            <a:ext cx="2998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hlinkClick r:id="rId4"/>
              </a:rPr>
              <a:t>https://youtu.be/SE_HFKYStiY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369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fi-FI" dirty="0"/>
              <a:t>Sodankylä IV</a:t>
            </a:r>
          </a:p>
        </p:txBody>
      </p:sp>
      <p:pic>
        <p:nvPicPr>
          <p:cNvPr id="5" name="xIOwV5PpnN8">
            <a:hlinkClick r:id="" action="ppaction://media"/>
            <a:extLst>
              <a:ext uri="{FF2B5EF4-FFF2-40B4-BE49-F238E27FC236}">
                <a16:creationId xmlns:a16="http://schemas.microsoft.com/office/drawing/2014/main" xmlns="" id="{471128D8-C982-4A4C-8731-94A2464619DC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12776" y="980728"/>
            <a:ext cx="7139136" cy="53543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988606" y="6342012"/>
            <a:ext cx="3187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hlinkClick r:id="rId4"/>
              </a:rPr>
              <a:t>https://youtu.be/xIOwV5PpnN8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0837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 kohteet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Nopeat kohteet (esim. 1s tai alle)</a:t>
            </a:r>
          </a:p>
          <a:p>
            <a:r>
              <a:rPr lang="fi-FI" dirty="0"/>
              <a:t>Meteoriparvet </a:t>
            </a:r>
          </a:p>
          <a:p>
            <a:r>
              <a:rPr lang="fi-FI" dirty="0"/>
              <a:t>Satelliittien välähdykset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24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NOSS 2-1 (C) &amp; (D) + Iridium 59</a:t>
            </a:r>
          </a:p>
        </p:txBody>
      </p:sp>
      <p:pic>
        <p:nvPicPr>
          <p:cNvPr id="6" name="5v7rbwV4fPY">
            <a:hlinkClick r:id="" action="ppaction://media"/>
            <a:extLst>
              <a:ext uri="{FF2B5EF4-FFF2-40B4-BE49-F238E27FC236}">
                <a16:creationId xmlns:a16="http://schemas.microsoft.com/office/drawing/2014/main" xmlns="" id="{721B4BAB-D48E-49A6-B5F3-1D47C7DEC157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21986" y="1484784"/>
            <a:ext cx="6500027" cy="487502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27537" y="6359804"/>
            <a:ext cx="3088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hlinkClick r:id="rId4"/>
              </a:rPr>
              <a:t>https://youtu.be/5v7rbwV4fPY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85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10285"/>
            <a:ext cx="8229600" cy="1143000"/>
          </a:xfrm>
        </p:spPr>
        <p:txBody>
          <a:bodyPr/>
          <a:lstStyle/>
          <a:p>
            <a:r>
              <a:rPr lang="fi-FI" dirty="0" err="1"/>
              <a:t>Metop-B</a:t>
            </a:r>
            <a:endParaRPr lang="fi-FI" dirty="0"/>
          </a:p>
        </p:txBody>
      </p:sp>
      <p:pic>
        <p:nvPicPr>
          <p:cNvPr id="9" name="uTRSg2rYlJA">
            <a:hlinkClick r:id="" action="ppaction://media"/>
            <a:extLst>
              <a:ext uri="{FF2B5EF4-FFF2-40B4-BE49-F238E27FC236}">
                <a16:creationId xmlns:a16="http://schemas.microsoft.com/office/drawing/2014/main" xmlns="" id="{8432B3C8-3A5D-4235-B0CC-6D463AD5DD38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15616" y="908720"/>
            <a:ext cx="7056784" cy="529258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157960" y="6201308"/>
            <a:ext cx="29720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hlinkClick r:id="rId4"/>
              </a:rPr>
              <a:t>https://youtu.be/uTRSg2rYlJA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800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Videopalveluiden käytöstä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Videoiden saattamisen julki pitäisi olla helppoa</a:t>
            </a:r>
          </a:p>
          <a:p>
            <a:r>
              <a:rPr lang="fi-FI" dirty="0"/>
              <a:t>Yötaivaan videot ovat teknisesti haastavia kuvaustilanteessa</a:t>
            </a:r>
          </a:p>
          <a:p>
            <a:r>
              <a:rPr lang="fi-FI" dirty="0"/>
              <a:t>Yötaivaan videot ovat teknisesti haastavia videopalveluiden suhteen!</a:t>
            </a:r>
          </a:p>
          <a:p>
            <a:r>
              <a:rPr lang="fi-FI" dirty="0" err="1"/>
              <a:t>Youtuben</a:t>
            </a:r>
            <a:r>
              <a:rPr lang="fi-FI" dirty="0"/>
              <a:t> </a:t>
            </a:r>
            <a:r>
              <a:rPr lang="fi-FI" dirty="0" err="1"/>
              <a:t>HD-laatu</a:t>
            </a:r>
            <a:r>
              <a:rPr lang="fi-FI" dirty="0"/>
              <a:t> 1080p on pakkaamisen vuoksi käytännössä riittämätön</a:t>
            </a:r>
          </a:p>
          <a:p>
            <a:r>
              <a:rPr lang="fi-FI" dirty="0"/>
              <a:t>Onko </a:t>
            </a:r>
            <a:r>
              <a:rPr lang="fi-FI" dirty="0" err="1"/>
              <a:t>Vimeo</a:t>
            </a:r>
            <a:r>
              <a:rPr lang="fi-FI" dirty="0"/>
              <a:t> ratkaisu?</a:t>
            </a:r>
          </a:p>
        </p:txBody>
      </p:sp>
    </p:spTree>
    <p:extLst>
      <p:ext uri="{BB962C8B-B14F-4D97-AF65-F5344CB8AC3E}">
        <p14:creationId xmlns:p14="http://schemas.microsoft.com/office/powerpoint/2010/main" val="343739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Yötaivaan videointi – valotusajat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Perinteinen elokuvien ruutunopeus on 24 </a:t>
            </a:r>
            <a:r>
              <a:rPr lang="fi-FI" dirty="0" err="1"/>
              <a:t>fps</a:t>
            </a:r>
            <a:endParaRPr lang="fi-FI" dirty="0"/>
          </a:p>
          <a:p>
            <a:r>
              <a:rPr lang="fi-FI" dirty="0"/>
              <a:t>Tyypillinen </a:t>
            </a:r>
            <a:r>
              <a:rPr lang="fi-FI" dirty="0" err="1"/>
              <a:t>HD-videon</a:t>
            </a:r>
            <a:r>
              <a:rPr lang="fi-FI" dirty="0"/>
              <a:t> ruutunopeus voi olla esim. 24, 25, 30, 50 tai 60 </a:t>
            </a:r>
            <a:r>
              <a:rPr lang="fi-FI" dirty="0" err="1"/>
              <a:t>fps</a:t>
            </a:r>
            <a:endParaRPr lang="fi-FI" dirty="0"/>
          </a:p>
          <a:p>
            <a:r>
              <a:rPr lang="fi-FI" dirty="0"/>
              <a:t>Päivänvalon valotusarvo EV</a:t>
            </a:r>
            <a:r>
              <a:rPr lang="fi-FI" baseline="-25000" dirty="0"/>
              <a:t>100</a:t>
            </a:r>
            <a:r>
              <a:rPr lang="fi-FI" dirty="0"/>
              <a:t> 15</a:t>
            </a:r>
            <a:endParaRPr lang="fi-FI" baseline="-25000" dirty="0"/>
          </a:p>
          <a:p>
            <a:r>
              <a:rPr lang="fi-FI" dirty="0"/>
              <a:t>Valotusarvo täysin pimeässä tähtien valossa EV</a:t>
            </a:r>
            <a:r>
              <a:rPr lang="fi-FI" baseline="-25000" dirty="0"/>
              <a:t>100</a:t>
            </a:r>
            <a:r>
              <a:rPr lang="fi-FI" dirty="0"/>
              <a:t> -6 </a:t>
            </a:r>
          </a:p>
          <a:p>
            <a:r>
              <a:rPr lang="fi-FI" dirty="0"/>
              <a:t>Esim. EV</a:t>
            </a:r>
            <a:r>
              <a:rPr lang="fi-FI" baseline="-25000" dirty="0"/>
              <a:t>100</a:t>
            </a:r>
            <a:r>
              <a:rPr lang="fi-FI" dirty="0"/>
              <a:t> -6 vastaa asetuksilla ISO 3200 f1.4 valotusaikaa 4s!! (tai ISO 102400 1/8 s)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16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Yötaivaan videointi – valotusajat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Käytännössä tilanne ei ole näin paha, sillä EV</a:t>
            </a:r>
            <a:r>
              <a:rPr lang="fi-FI" baseline="-25000" dirty="0"/>
              <a:t>100</a:t>
            </a:r>
            <a:r>
              <a:rPr lang="fi-FI" dirty="0"/>
              <a:t> -6 tarkoittaa sitä että maisema valottuisi kuten päivällä</a:t>
            </a:r>
          </a:p>
          <a:p>
            <a:r>
              <a:rPr lang="fi-FI" dirty="0"/>
              <a:t> Yökuvassa maisema voi olla pimeä, jos kohde erottuu</a:t>
            </a:r>
          </a:p>
          <a:p>
            <a:r>
              <a:rPr lang="fi-FI" dirty="0"/>
              <a:t>Käytännössä EV</a:t>
            </a:r>
            <a:r>
              <a:rPr lang="fi-FI" baseline="-25000" dirty="0"/>
              <a:t>100</a:t>
            </a:r>
            <a:r>
              <a:rPr lang="fi-FI" dirty="0"/>
              <a:t> –arvot -3-0 toimivat jo kohtalaisen hyvin</a:t>
            </a:r>
          </a:p>
          <a:p>
            <a:r>
              <a:rPr lang="fi-FI" dirty="0"/>
              <a:t>Valovoima on silti ylivoimaa!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256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Esimerkkinä ISS ja </a:t>
            </a:r>
            <a:r>
              <a:rPr lang="fi-FI" dirty="0" err="1"/>
              <a:t>Lacrosse</a:t>
            </a:r>
            <a:r>
              <a:rPr lang="fi-FI" dirty="0"/>
              <a:t>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Kuvattu kesällä, 105/2.8-objektiivilla</a:t>
            </a:r>
          </a:p>
          <a:p>
            <a:endParaRPr lang="fi-FI" dirty="0"/>
          </a:p>
        </p:txBody>
      </p:sp>
      <p:pic>
        <p:nvPicPr>
          <p:cNvPr id="4" name="74UeVhBJVuc">
            <a:hlinkClick r:id="" action="ppaction://media"/>
            <a:extLst>
              <a:ext uri="{FF2B5EF4-FFF2-40B4-BE49-F238E27FC236}">
                <a16:creationId xmlns:a16="http://schemas.microsoft.com/office/drawing/2014/main" xmlns="" id="{2DFB83DF-1ACD-4D89-9717-CB8FAE2052A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19672" y="2276872"/>
            <a:ext cx="5544616" cy="415846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55776" y="6435334"/>
            <a:ext cx="31305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hlinkClick r:id="rId4"/>
              </a:rPr>
              <a:t>https://youtu.be/74UeVhBJVuc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261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Yötaivaan videointi – valotusajat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Koska valovoima on revittävä sekä lasista että kennosta, on itselläni f1.4 lasi videointia varten</a:t>
            </a:r>
          </a:p>
          <a:p>
            <a:r>
              <a:rPr lang="fi-FI" dirty="0"/>
              <a:t>Aika paljon siis joutuu toimimaan kennon herkkyyden ylärajoilla. Siksi käytän aina alinta ruutunopeutta. </a:t>
            </a:r>
          </a:p>
          <a:p>
            <a:r>
              <a:rPr lang="fi-FI" dirty="0"/>
              <a:t>Itsellä DX-runko( Nikon D500), </a:t>
            </a:r>
            <a:r>
              <a:rPr lang="fi-FI" dirty="0" err="1"/>
              <a:t>FX:n</a:t>
            </a:r>
            <a:r>
              <a:rPr lang="fi-FI" dirty="0"/>
              <a:t> kennon suurempi fyysinen koko tarjoaisi myös vähäisemmän kohinan.</a:t>
            </a:r>
          </a:p>
          <a:p>
            <a:r>
              <a:rPr lang="fi-FI" dirty="0"/>
              <a:t>Rungolla voi kuvata 4k-videoita mutta käytän itse </a:t>
            </a:r>
            <a:r>
              <a:rPr lang="fi-FI" dirty="0" err="1"/>
              <a:t>HD-laatua</a:t>
            </a:r>
            <a:r>
              <a:rPr lang="fi-FI" dirty="0"/>
              <a:t> koska kuvaprosessori tekee sen kanssa </a:t>
            </a:r>
            <a:r>
              <a:rPr lang="fi-FI" dirty="0" err="1"/>
              <a:t>keskiarvoistusta</a:t>
            </a:r>
            <a:r>
              <a:rPr lang="fi-FI" dirty="0"/>
              <a:t> ja se operaationa vähentää kohinaa</a:t>
            </a:r>
          </a:p>
          <a:p>
            <a:r>
              <a:rPr lang="fi-FI" dirty="0"/>
              <a:t>Revontulien monokromaattisuus tuntuu olevan haaste kohinanpoistolle</a:t>
            </a:r>
          </a:p>
          <a:p>
            <a:r>
              <a:rPr lang="fi-FI" dirty="0"/>
              <a:t>Koska käyttämäni lasin polttoväli on 20 mm, onnistuu käsivaralta kuvaaminen hyvin!</a:t>
            </a:r>
          </a:p>
          <a:p>
            <a:r>
              <a:rPr lang="fi-FI" dirty="0"/>
              <a:t>Fokusointi kannattaa tehdä täysin manuaalisesti ennen videopätkän kuvaamista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519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Sigma </a:t>
            </a:r>
            <a:r>
              <a:rPr lang="fi-FI" dirty="0" err="1"/>
              <a:t>art</a:t>
            </a:r>
            <a:r>
              <a:rPr lang="fi-FI" dirty="0"/>
              <a:t> 20/1.4 ensipuraisu</a:t>
            </a:r>
          </a:p>
        </p:txBody>
      </p:sp>
      <p:pic>
        <p:nvPicPr>
          <p:cNvPr id="6" name="TSbrB1YAd0U">
            <a:hlinkClick r:id="" action="ppaction://media"/>
            <a:extLst>
              <a:ext uri="{FF2B5EF4-FFF2-40B4-BE49-F238E27FC236}">
                <a16:creationId xmlns:a16="http://schemas.microsoft.com/office/drawing/2014/main" xmlns="" id="{B26B4ED0-4E87-4C77-B3B2-099DBD2871C7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31640" y="1432118"/>
            <a:ext cx="6192688" cy="464451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59832" y="6237312"/>
            <a:ext cx="3111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hlinkClick r:id="rId4"/>
              </a:rPr>
              <a:t>https://youtu.be/TSbrB1YAd0U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0175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Sekvenssikuvaus vs. videointi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Sekvenssikuvauksella (</a:t>
            </a:r>
            <a:r>
              <a:rPr lang="fi-FI" dirty="0" err="1"/>
              <a:t>timelapse</a:t>
            </a:r>
            <a:r>
              <a:rPr lang="fi-FI" dirty="0"/>
              <a:t>) saadaan herkkyys/aukko-parametrit siirrettyä optimaalisemmalle alueelle -&gt; näyttävämmät videot</a:t>
            </a:r>
          </a:p>
          <a:p>
            <a:r>
              <a:rPr lang="fi-FI" dirty="0"/>
              <a:t>Toisaalta valotusajat kasvavat ja </a:t>
            </a:r>
            <a:r>
              <a:rPr lang="fi-FI" dirty="0" err="1"/>
              <a:t>näytteistystaajuus</a:t>
            </a:r>
            <a:r>
              <a:rPr lang="fi-FI" dirty="0"/>
              <a:t> </a:t>
            </a:r>
            <a:r>
              <a:rPr lang="fi-FI" dirty="0" err="1"/>
              <a:t>pienee</a:t>
            </a:r>
            <a:r>
              <a:rPr lang="fi-FI" dirty="0"/>
              <a:t> huomattavasti -&gt; nopeutettu video</a:t>
            </a:r>
          </a:p>
          <a:p>
            <a:r>
              <a:rPr lang="fi-FI" dirty="0"/>
              <a:t>Omat videointikokeilut ovat osoittaneet, että transientit revontuli-ilmiöt (sykkiminen, lepatus, liehunta, loimuaminen) saattavat olla erittäin nopeita ts. tapahtuvat alle 1s aikaikkunassa</a:t>
            </a:r>
          </a:p>
          <a:p>
            <a:r>
              <a:rPr lang="fi-FI" dirty="0"/>
              <a:t>Yksittäiset (suhteellisen) pitkän valotusajan ruudut eivät kerro niistä mitään</a:t>
            </a:r>
          </a:p>
          <a:p>
            <a:r>
              <a:rPr lang="fi-FI" dirty="0"/>
              <a:t>Sekvenssikuvauksessa ilmiöt voivat (osin ed. syystä, osin </a:t>
            </a:r>
            <a:r>
              <a:rPr lang="fi-FI" dirty="0" err="1"/>
              <a:t>näytteistystaajuudesta</a:t>
            </a:r>
            <a:r>
              <a:rPr lang="fi-FI" dirty="0"/>
              <a:t>) jäädä hyvin havaitsematta</a:t>
            </a:r>
          </a:p>
          <a:p>
            <a:r>
              <a:rPr lang="fi-FI" dirty="0"/>
              <a:t>Nopeita mutta himmeitä muutoksia ei välttämättä edes havaitse paljain silmin(!)</a:t>
            </a:r>
          </a:p>
        </p:txBody>
      </p:sp>
    </p:spTree>
    <p:extLst>
      <p:ext uri="{BB962C8B-B14F-4D97-AF65-F5344CB8AC3E}">
        <p14:creationId xmlns:p14="http://schemas.microsoft.com/office/powerpoint/2010/main" val="280797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Sekvenssikuvaus – esimerkki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xmlns="" id="{4E518ABC-50F8-4C2D-87A4-98424F77D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Video puuttuu nettiversiosta</a:t>
            </a:r>
          </a:p>
        </p:txBody>
      </p:sp>
    </p:spTree>
    <p:extLst>
      <p:ext uri="{BB962C8B-B14F-4D97-AF65-F5344CB8AC3E}">
        <p14:creationId xmlns:p14="http://schemas.microsoft.com/office/powerpoint/2010/main" val="375772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Ensimmäisen kerran tositoimissa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82697"/>
            <a:ext cx="8229600" cy="4525963"/>
          </a:xfrm>
        </p:spPr>
        <p:txBody>
          <a:bodyPr/>
          <a:lstStyle/>
          <a:p>
            <a:r>
              <a:rPr lang="fi-FI" dirty="0"/>
              <a:t>Lepattavat (</a:t>
            </a:r>
            <a:r>
              <a:rPr lang="fi-FI" dirty="0" err="1"/>
              <a:t>Flickering</a:t>
            </a:r>
            <a:r>
              <a:rPr lang="fi-FI" dirty="0"/>
              <a:t>) revontulet</a:t>
            </a:r>
          </a:p>
        </p:txBody>
      </p:sp>
      <p:pic>
        <p:nvPicPr>
          <p:cNvPr id="4" name="9-76NWz8Eh0">
            <a:hlinkClick r:id="" action="ppaction://media"/>
            <a:extLst>
              <a:ext uri="{FF2B5EF4-FFF2-40B4-BE49-F238E27FC236}">
                <a16:creationId xmlns:a16="http://schemas.microsoft.com/office/drawing/2014/main" xmlns="" id="{CBC1DAF8-EE17-42A4-8105-832C68DFEB7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86000" y="1916832"/>
            <a:ext cx="6048672" cy="453650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924613" y="6453336"/>
            <a:ext cx="31714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hlinkClick r:id="rId4"/>
              </a:rPr>
              <a:t>https://youtu.be/9-76NWz8Eh0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168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Toimist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oimist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oimist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430</Words>
  <Application>Microsoft Office PowerPoint</Application>
  <PresentationFormat>On-screen Show (4:3)</PresentationFormat>
  <Paragraphs>62</Paragraphs>
  <Slides>18</Slides>
  <Notes>0</Notes>
  <HiddenSlides>0</HiddenSlides>
  <MMClips>9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Office-teema</vt:lpstr>
      <vt:lpstr>Revontulivideoista -  Ilmakehätapaaminen 20 17</vt:lpstr>
      <vt:lpstr>Yötaivaan videointi – valotusajat I</vt:lpstr>
      <vt:lpstr>Yötaivaan videointi – valotusajat II</vt:lpstr>
      <vt:lpstr>Esimerkkinä ISS ja Lacrosse 5</vt:lpstr>
      <vt:lpstr>Yötaivaan videointi – valotusajat III</vt:lpstr>
      <vt:lpstr>Sigma art 20/1.4 ensipuraisu</vt:lpstr>
      <vt:lpstr>Sekvenssikuvaus vs. videointi</vt:lpstr>
      <vt:lpstr>Sekvenssikuvaus – esimerkki</vt:lpstr>
      <vt:lpstr>Ensimmäisen kerran tositoimissa I</vt:lpstr>
      <vt:lpstr>Ensimmäisen kerran tositoimissa II</vt:lpstr>
      <vt:lpstr>Sodankylä I</vt:lpstr>
      <vt:lpstr>Sodankylä II</vt:lpstr>
      <vt:lpstr>Sodankylä III</vt:lpstr>
      <vt:lpstr>Sodankylä IV</vt:lpstr>
      <vt:lpstr>Muut kohteet</vt:lpstr>
      <vt:lpstr>NOSS 2-1 (C) &amp; (D) + Iridium 59</vt:lpstr>
      <vt:lpstr>Metop-B</vt:lpstr>
      <vt:lpstr>Videopalveluiden käytöstä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Revontulivideoista -  Ilmakehätapaaminen 20 17</dc:title>
  <dc:creator>Matias Takala</dc:creator>
  <cp:lastModifiedBy>Mäkelä, P Veikko T</cp:lastModifiedBy>
  <cp:revision>35</cp:revision>
  <dcterms:created xsi:type="dcterms:W3CDTF">2017-06-07T09:46:25Z</dcterms:created>
  <dcterms:modified xsi:type="dcterms:W3CDTF">2017-06-16T21:42:14Z</dcterms:modified>
</cp:coreProperties>
</file>